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  <p:sldId id="273" r:id="rId17"/>
    <p:sldId id="272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>
        <p:scale>
          <a:sx n="125" d="100"/>
          <a:sy n="125" d="100"/>
        </p:scale>
        <p:origin x="-372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8B359-E1E0-47DB-A80D-BB2B0048E86A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FC6A2-0794-412C-8BEC-0B6FEF39E42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447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FC6A2-0794-412C-8BEC-0B6FEF39E42F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199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FC6A2-0794-412C-8BEC-0B6FEF39E42F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862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o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o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o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o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311D42-A188-4829-BACE-6BB409D78A12}" type="datetimeFigureOut">
              <a:rPr lang="sl-SI" smtClean="0"/>
              <a:t>25.3.2017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CF2A80-6879-4274-941F-86E174F8AE0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.youtube.com/watch?v=ynBhMQDT7K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.youtube.com/watch?v=GnB3MpUfv_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v=GnB3MpUfv_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.youtube.com/watch?v=ynBhMQDT7Kw" TargetMode="External"/><Relationship Id="rId2" Type="http://schemas.openxmlformats.org/officeDocument/2006/relationships/hyperlink" Target="http://www.center-mi.si/mediacij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940624" cy="1600200"/>
          </a:xfrm>
        </p:spPr>
        <p:txBody>
          <a:bodyPr>
            <a:normAutofit/>
          </a:bodyPr>
          <a:lstStyle/>
          <a:p>
            <a:r>
              <a:rPr lang="sl-SI" dirty="0" err="1" smtClean="0"/>
              <a:t>Made</a:t>
            </a:r>
            <a:r>
              <a:rPr lang="sl-SI" dirty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project</a:t>
            </a:r>
            <a:r>
              <a:rPr lang="sl-SI" dirty="0" smtClean="0"/>
              <a:t>: </a:t>
            </a:r>
          </a:p>
          <a:p>
            <a:r>
              <a:rPr lang="sl-SI" dirty="0" err="1" smtClean="0"/>
              <a:t>Terra</a:t>
            </a:r>
            <a:r>
              <a:rPr lang="sl-SI" dirty="0" smtClean="0"/>
              <a:t> </a:t>
            </a:r>
            <a:r>
              <a:rPr lang="sl-SI" dirty="0" err="1" smtClean="0"/>
              <a:t>Community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Ethics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Future</a:t>
            </a:r>
            <a:endParaRPr lang="sl-SI" dirty="0" smtClean="0"/>
          </a:p>
          <a:p>
            <a:pPr algn="just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Ethics and Mediation in school</a:t>
            </a:r>
            <a:endParaRPr lang="sl-SI" dirty="0"/>
          </a:p>
        </p:txBody>
      </p:sp>
      <p:pic>
        <p:nvPicPr>
          <p:cNvPr id="4" name="Slika 3" descr="http://zdjecia.interia.pl/img,gcsi,818F4517C415EADE3C1E58182E1902819D0580F5,mpid,9,maxwidth,1920,maxheight,92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85923"/>
            <a:ext cx="850900" cy="1138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Rezultat iskanja slik za this project is funde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521" y="614913"/>
            <a:ext cx="2207895" cy="574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Povezana slika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2" r="11959"/>
          <a:stretch/>
        </p:blipFill>
        <p:spPr bwMode="auto">
          <a:xfrm>
            <a:off x="827584" y="475213"/>
            <a:ext cx="1303020" cy="8534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Slika 6" descr="Rezultat iskanja slik za I. Oš rogaška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5213"/>
            <a:ext cx="1138555" cy="1060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80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Get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rgbClr val="FF0000"/>
                </a:solidFill>
              </a:rPr>
              <a:t>the</a:t>
            </a:r>
            <a:r>
              <a:rPr lang="en-US" dirty="0">
                <a:solidFill>
                  <a:srgbClr val="FF0000"/>
                </a:solidFill>
              </a:rPr>
              <a:t> Story</a:t>
            </a:r>
            <a:r>
              <a:rPr lang="en-US" dirty="0"/>
              <a:t/>
            </a:r>
            <a:br>
              <a:rPr lang="en-US" dirty="0"/>
            </a:br>
            <a:r>
              <a:rPr lang="sl-SI" dirty="0" smtClean="0"/>
              <a:t> 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 Encourage</a:t>
            </a:r>
            <a:r>
              <a:rPr lang="sl-SI" dirty="0" smtClean="0"/>
              <a:t> </a:t>
            </a:r>
            <a:r>
              <a:rPr lang="en-US" dirty="0" smtClean="0"/>
              <a:t>the</a:t>
            </a:r>
            <a:r>
              <a:rPr lang="sl-SI" dirty="0" smtClean="0"/>
              <a:t> </a:t>
            </a:r>
            <a:r>
              <a:rPr lang="en-US" dirty="0" smtClean="0"/>
              <a:t>speaker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 </a:t>
            </a:r>
            <a:r>
              <a:rPr lang="en-US" dirty="0" smtClean="0"/>
              <a:t>Ask</a:t>
            </a:r>
            <a:r>
              <a:rPr lang="sl-SI" dirty="0" smtClean="0"/>
              <a:t> </a:t>
            </a:r>
            <a:r>
              <a:rPr lang="en-US" dirty="0" smtClean="0"/>
              <a:t>open-ended </a:t>
            </a:r>
            <a:r>
              <a:rPr lang="en-US" dirty="0"/>
              <a:t>questions</a:t>
            </a:r>
          </a:p>
          <a:p>
            <a:pPr marL="0" indent="0">
              <a:buNone/>
            </a:pPr>
            <a:r>
              <a:rPr lang="en-US" dirty="0"/>
              <a:t>•  Draw out background/context</a:t>
            </a:r>
          </a:p>
          <a:p>
            <a:pPr marL="0" indent="0">
              <a:buNone/>
            </a:pPr>
            <a:r>
              <a:rPr lang="en-US" dirty="0"/>
              <a:t>•  </a:t>
            </a:r>
            <a:r>
              <a:rPr lang="en-US" dirty="0" smtClean="0"/>
              <a:t>Clarify</a:t>
            </a:r>
            <a:r>
              <a:rPr lang="sl-SI" dirty="0" smtClean="0"/>
              <a:t> </a:t>
            </a:r>
            <a:r>
              <a:rPr lang="en-US" dirty="0" smtClean="0"/>
              <a:t>and check</a:t>
            </a:r>
            <a:r>
              <a:rPr lang="sl-SI" dirty="0" smtClean="0"/>
              <a:t> </a:t>
            </a:r>
            <a:r>
              <a:rPr lang="en-US" dirty="0" smtClean="0"/>
              <a:t>understanding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271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l-SI" sz="4400" dirty="0" err="1">
                <a:solidFill>
                  <a:srgbClr val="FF0000"/>
                </a:solidFill>
              </a:rPr>
              <a:t>Clarify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Meanings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Probe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•  Use </a:t>
            </a:r>
            <a:r>
              <a:rPr lang="sl-SI" dirty="0" err="1" smtClean="0"/>
              <a:t>questions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take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speaker</a:t>
            </a:r>
            <a:r>
              <a:rPr lang="sl-SI" dirty="0" smtClean="0"/>
              <a:t>’s </a:t>
            </a:r>
            <a:r>
              <a:rPr lang="sl-SI" dirty="0" err="1" smtClean="0"/>
              <a:t>understanding</a:t>
            </a:r>
            <a:r>
              <a:rPr lang="sl-SI" dirty="0" smtClean="0"/>
              <a:t> a step </a:t>
            </a:r>
            <a:r>
              <a:rPr lang="sl-SI" dirty="0" err="1" smtClean="0"/>
              <a:t>deeper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“</a:t>
            </a: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smtClean="0"/>
              <a:t>is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concern</a:t>
            </a:r>
            <a:r>
              <a:rPr lang="sl-SI" dirty="0" smtClean="0"/>
              <a:t> </a:t>
            </a:r>
            <a:r>
              <a:rPr lang="sl-SI" dirty="0" err="1" smtClean="0"/>
              <a:t>about</a:t>
            </a:r>
            <a:r>
              <a:rPr lang="sl-SI" dirty="0" smtClean="0"/>
              <a:t> </a:t>
            </a:r>
            <a:r>
              <a:rPr lang="sl-SI" dirty="0" err="1"/>
              <a:t>that</a:t>
            </a:r>
            <a:r>
              <a:rPr lang="sl-SI" dirty="0"/>
              <a:t>?”</a:t>
            </a:r>
          </a:p>
          <a:p>
            <a:pPr marL="0" indent="0">
              <a:buNone/>
            </a:pPr>
            <a:r>
              <a:rPr lang="sl-SI" dirty="0" smtClean="0"/>
              <a:t>“</a:t>
            </a: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smtClean="0"/>
              <a:t>do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mean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‘</a:t>
            </a:r>
            <a:r>
              <a:rPr lang="sl-SI" dirty="0" err="1" smtClean="0"/>
              <a:t>disrespect</a:t>
            </a:r>
            <a:r>
              <a:rPr lang="sl-SI" dirty="0" smtClean="0"/>
              <a:t>’? </a:t>
            </a:r>
          </a:p>
          <a:p>
            <a:pPr marL="0" indent="0">
              <a:buNone/>
            </a:pPr>
            <a:r>
              <a:rPr lang="sl-SI" dirty="0" smtClean="0"/>
              <a:t>“</a:t>
            </a:r>
            <a:r>
              <a:rPr lang="sl-SI" dirty="0" err="1" smtClean="0"/>
              <a:t>Why</a:t>
            </a:r>
            <a:r>
              <a:rPr lang="sl-SI" dirty="0" smtClean="0"/>
              <a:t> do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think</a:t>
            </a:r>
            <a:r>
              <a:rPr lang="sl-SI" dirty="0" smtClean="0"/>
              <a:t> </a:t>
            </a:r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dirty="0" err="1" smtClean="0"/>
              <a:t>did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/>
              <a:t>?”</a:t>
            </a:r>
          </a:p>
          <a:p>
            <a:pPr marL="0" indent="0">
              <a:buNone/>
            </a:pPr>
            <a:r>
              <a:rPr lang="sl-SI" dirty="0" smtClean="0"/>
              <a:t>“</a:t>
            </a:r>
            <a:r>
              <a:rPr lang="sl-SI" dirty="0" err="1" smtClean="0"/>
              <a:t>How</a:t>
            </a:r>
            <a:r>
              <a:rPr lang="sl-SI" dirty="0" smtClean="0"/>
              <a:t> do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think</a:t>
            </a:r>
            <a:r>
              <a:rPr lang="sl-SI" dirty="0" smtClean="0"/>
              <a:t>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sees</a:t>
            </a:r>
            <a:r>
              <a:rPr lang="sl-SI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 smtClean="0"/>
              <a:t>issue</a:t>
            </a:r>
            <a:r>
              <a:rPr lang="sl-SI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42065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4400" dirty="0" smtClean="0">
                <a:solidFill>
                  <a:srgbClr val="FF0000"/>
                </a:solidFill>
              </a:rPr>
              <a:t/>
            </a:r>
            <a:br>
              <a:rPr lang="sl-SI" sz="4400" dirty="0" smtClean="0">
                <a:solidFill>
                  <a:srgbClr val="FF0000"/>
                </a:solidFill>
              </a:rPr>
            </a:br>
            <a:r>
              <a:rPr lang="sl-SI" sz="4400" dirty="0">
                <a:solidFill>
                  <a:srgbClr val="FF0000"/>
                </a:solidFill>
              </a:rPr>
              <a:t> </a:t>
            </a:r>
            <a:r>
              <a:rPr lang="sl-SI" sz="4400" dirty="0" smtClean="0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br>
              <a:rPr lang="sl-SI" sz="4400" dirty="0" smtClean="0">
                <a:solidFill>
                  <a:srgbClr val="FF0000"/>
                </a:solidFill>
              </a:rPr>
            </a:br>
            <a:r>
              <a:rPr lang="sl-SI" dirty="0"/>
              <a:t/>
            </a:r>
            <a:br>
              <a:rPr lang="sl-SI" dirty="0"/>
            </a:br>
            <a:r>
              <a:rPr lang="sl-SI" sz="4400" dirty="0">
                <a:solidFill>
                  <a:srgbClr val="FF0000"/>
                </a:solidFill>
              </a:rPr>
              <a:t>Listen</a:t>
            </a:r>
            <a:r>
              <a:rPr lang="sl-SI" dirty="0"/>
              <a:t> </a:t>
            </a:r>
            <a:r>
              <a:rPr lang="sl-SI" dirty="0" err="1">
                <a:solidFill>
                  <a:srgbClr val="FF0000"/>
                </a:solidFill>
              </a:rPr>
              <a:t>for</a:t>
            </a:r>
            <a:r>
              <a:rPr lang="sl-SI" dirty="0">
                <a:solidFill>
                  <a:srgbClr val="FF0000"/>
                </a:solidFill>
              </a:rPr>
              <a:t> (</a:t>
            </a:r>
            <a:r>
              <a:rPr lang="sl-SI" dirty="0" err="1">
                <a:solidFill>
                  <a:srgbClr val="FF0000"/>
                </a:solidFill>
              </a:rPr>
              <a:t>and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Respond</a:t>
            </a:r>
            <a:r>
              <a:rPr lang="sl-SI" dirty="0">
                <a:solidFill>
                  <a:srgbClr val="FF0000"/>
                </a:solidFill>
              </a:rPr>
              <a:t> to) </a:t>
            </a:r>
            <a:r>
              <a:rPr lang="sl-SI" dirty="0" err="1">
                <a:solidFill>
                  <a:srgbClr val="FF0000"/>
                </a:solidFill>
              </a:rPr>
              <a:t>Emotions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• 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aware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/>
              <a:t>non</a:t>
            </a:r>
            <a:r>
              <a:rPr lang="sl-SI" dirty="0"/>
              <a:t>-</a:t>
            </a:r>
            <a:r>
              <a:rPr lang="sl-SI" dirty="0" err="1"/>
              <a:t>verbal</a:t>
            </a:r>
            <a:r>
              <a:rPr lang="sl-SI" dirty="0"/>
              <a:t> </a:t>
            </a:r>
            <a:r>
              <a:rPr lang="sl-SI" dirty="0" err="1"/>
              <a:t>cues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 (</a:t>
            </a:r>
            <a:r>
              <a:rPr lang="sl-SI" dirty="0" err="1" smtClean="0"/>
              <a:t>hesitation</a:t>
            </a:r>
            <a:r>
              <a:rPr lang="sl-SI" dirty="0" smtClean="0"/>
              <a:t>, </a:t>
            </a:r>
            <a:r>
              <a:rPr lang="sl-SI" dirty="0" err="1" smtClean="0"/>
              <a:t>change</a:t>
            </a:r>
            <a:r>
              <a:rPr lang="sl-SI" dirty="0" smtClean="0"/>
              <a:t> in tone</a:t>
            </a:r>
            <a:r>
              <a:rPr lang="sl-SI" dirty="0"/>
              <a:t>, </a:t>
            </a:r>
            <a:r>
              <a:rPr lang="sl-SI" dirty="0" err="1" smtClean="0"/>
              <a:t>body</a:t>
            </a:r>
            <a:r>
              <a:rPr lang="sl-SI" dirty="0" smtClean="0"/>
              <a:t> </a:t>
            </a:r>
            <a:r>
              <a:rPr lang="sl-SI" dirty="0" err="1" smtClean="0"/>
              <a:t>language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  </a:t>
            </a:r>
            <a:r>
              <a:rPr lang="sl-SI" dirty="0" smtClean="0"/>
              <a:t>Name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emotion</a:t>
            </a:r>
            <a:r>
              <a:rPr lang="sl-SI" dirty="0" smtClean="0"/>
              <a:t> </a:t>
            </a:r>
            <a:r>
              <a:rPr lang="sl-SI" dirty="0" smtClean="0"/>
              <a:t>in </a:t>
            </a:r>
            <a:r>
              <a:rPr lang="sl-SI" dirty="0" err="1" smtClean="0"/>
              <a:t>away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validates</a:t>
            </a:r>
            <a:r>
              <a:rPr lang="sl-SI" dirty="0" smtClean="0"/>
              <a:t> it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(</a:t>
            </a:r>
            <a:r>
              <a:rPr lang="sl-SI" dirty="0" err="1" smtClean="0"/>
              <a:t>when</a:t>
            </a:r>
            <a:r>
              <a:rPr lang="sl-SI" dirty="0" smtClean="0"/>
              <a:t> in </a:t>
            </a:r>
            <a:r>
              <a:rPr lang="sl-SI" dirty="0" err="1" smtClean="0"/>
              <a:t>doubt</a:t>
            </a:r>
            <a:r>
              <a:rPr lang="sl-SI" dirty="0"/>
              <a:t>, </a:t>
            </a:r>
            <a:r>
              <a:rPr lang="sl-SI" dirty="0" err="1" smtClean="0"/>
              <a:t>stay</a:t>
            </a:r>
            <a:r>
              <a:rPr lang="sl-SI" dirty="0" smtClean="0"/>
              <a:t> general)</a:t>
            </a:r>
          </a:p>
        </p:txBody>
      </p:sp>
    </p:spTree>
    <p:extLst>
      <p:ext uri="{BB962C8B-B14F-4D97-AF65-F5344CB8AC3E}">
        <p14:creationId xmlns:p14="http://schemas.microsoft.com/office/powerpoint/2010/main" val="26651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4400" dirty="0" err="1">
                <a:solidFill>
                  <a:srgbClr val="FF0000"/>
                </a:solidFill>
              </a:rPr>
              <a:t>Summarize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•  Make a“</a:t>
            </a:r>
            <a:r>
              <a:rPr lang="sl-SI" dirty="0" err="1" smtClean="0"/>
              <a:t>story</a:t>
            </a:r>
            <a:r>
              <a:rPr lang="sl-SI" dirty="0"/>
              <a:t>” </a:t>
            </a:r>
            <a:r>
              <a:rPr lang="sl-SI" dirty="0" err="1"/>
              <a:t>out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’ve </a:t>
            </a:r>
            <a:r>
              <a:rPr lang="sl-SI" dirty="0" err="1" smtClean="0"/>
              <a:t>heard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  </a:t>
            </a:r>
            <a:r>
              <a:rPr lang="sl-SI" dirty="0" err="1" smtClean="0"/>
              <a:t>Capture</a:t>
            </a:r>
            <a:r>
              <a:rPr lang="sl-SI" dirty="0" smtClean="0"/>
              <a:t> </a:t>
            </a:r>
            <a:r>
              <a:rPr lang="sl-SI" dirty="0" err="1" smtClean="0"/>
              <a:t>what</a:t>
            </a:r>
            <a:r>
              <a:rPr lang="sl-SI" dirty="0" smtClean="0"/>
              <a:t>’s most </a:t>
            </a:r>
            <a:r>
              <a:rPr lang="sl-SI" dirty="0" err="1"/>
              <a:t>important</a:t>
            </a:r>
            <a:r>
              <a:rPr lang="sl-SI" dirty="0"/>
              <a:t> </a:t>
            </a:r>
            <a:r>
              <a:rPr lang="sl-SI" dirty="0" smtClean="0"/>
              <a:t>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speaker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  </a:t>
            </a:r>
            <a:r>
              <a:rPr lang="sl-SI" dirty="0" err="1" smtClean="0"/>
              <a:t>Include</a:t>
            </a:r>
            <a:r>
              <a:rPr lang="sl-SI" dirty="0" smtClean="0"/>
              <a:t> </a:t>
            </a:r>
            <a:r>
              <a:rPr lang="sl-SI" dirty="0" err="1" smtClean="0"/>
              <a:t>main</a:t>
            </a:r>
            <a:r>
              <a:rPr lang="sl-SI" dirty="0" smtClean="0"/>
              <a:t> </a:t>
            </a:r>
            <a:r>
              <a:rPr lang="sl-SI" dirty="0" err="1" smtClean="0"/>
              <a:t>facts</a:t>
            </a:r>
            <a:r>
              <a:rPr lang="sl-SI" dirty="0"/>
              <a:t>, </a:t>
            </a:r>
            <a:r>
              <a:rPr lang="sl-SI" dirty="0" err="1"/>
              <a:t>issues</a:t>
            </a:r>
            <a:r>
              <a:rPr lang="sl-SI" dirty="0"/>
              <a:t>, </a:t>
            </a:r>
            <a:r>
              <a:rPr lang="sl-SI" dirty="0" err="1"/>
              <a:t>concerns</a:t>
            </a:r>
            <a:r>
              <a:rPr lang="sl-SI" dirty="0"/>
              <a:t>, </a:t>
            </a:r>
            <a:r>
              <a:rPr lang="sl-SI" dirty="0" err="1" smtClean="0"/>
              <a:t>feelings</a:t>
            </a:r>
            <a:r>
              <a:rPr lang="sl-SI" dirty="0" smtClean="0"/>
              <a:t>,</a:t>
            </a:r>
            <a:r>
              <a:rPr lang="sl-SI" dirty="0" err="1" smtClean="0"/>
              <a:t>perception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  </a:t>
            </a:r>
            <a:r>
              <a:rPr lang="sl-SI" dirty="0" err="1" smtClean="0"/>
              <a:t>Check</a:t>
            </a:r>
            <a:r>
              <a:rPr lang="sl-SI" dirty="0" smtClean="0"/>
              <a:t> </a:t>
            </a:r>
            <a:r>
              <a:rPr lang="sl-SI" dirty="0" err="1" smtClean="0"/>
              <a:t>accuracy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“</a:t>
            </a:r>
            <a:r>
              <a:rPr lang="sl-SI" dirty="0" err="1" smtClean="0"/>
              <a:t>You</a:t>
            </a:r>
            <a:r>
              <a:rPr lang="sl-SI" dirty="0" smtClean="0"/>
              <a:t>’ve </a:t>
            </a:r>
            <a:r>
              <a:rPr lang="sl-SI" dirty="0" err="1" smtClean="0"/>
              <a:t>said</a:t>
            </a:r>
            <a:r>
              <a:rPr lang="sl-SI" dirty="0" smtClean="0"/>
              <a:t> a lot</a:t>
            </a:r>
            <a:r>
              <a:rPr lang="sl-SI" dirty="0"/>
              <a:t>. Let </a:t>
            </a:r>
            <a:r>
              <a:rPr lang="sl-SI" dirty="0" smtClean="0"/>
              <a:t>me </a:t>
            </a:r>
            <a:r>
              <a:rPr lang="sl-SI" dirty="0" err="1" smtClean="0"/>
              <a:t>see</a:t>
            </a:r>
            <a:r>
              <a:rPr lang="sl-SI" dirty="0" smtClean="0"/>
              <a:t> </a:t>
            </a:r>
            <a:r>
              <a:rPr lang="sl-SI" dirty="0" err="1" smtClean="0"/>
              <a:t>if</a:t>
            </a:r>
            <a:r>
              <a:rPr lang="sl-SI" dirty="0" smtClean="0"/>
              <a:t> </a:t>
            </a:r>
            <a:r>
              <a:rPr lang="sl-SI" dirty="0"/>
              <a:t>I </a:t>
            </a:r>
            <a:r>
              <a:rPr lang="sl-SI" dirty="0" err="1"/>
              <a:t>understand</a:t>
            </a:r>
            <a:r>
              <a:rPr lang="sl-SI" dirty="0"/>
              <a:t>…”</a:t>
            </a:r>
          </a:p>
          <a:p>
            <a:pPr marL="0" indent="0">
              <a:buNone/>
            </a:pPr>
            <a:r>
              <a:rPr lang="sl-SI" dirty="0" smtClean="0"/>
              <a:t>“So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issues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’</a:t>
            </a:r>
            <a:r>
              <a:rPr lang="sl-SI" dirty="0" err="1" smtClean="0"/>
              <a:t>reconcerned</a:t>
            </a:r>
            <a:r>
              <a:rPr lang="sl-SI" dirty="0" smtClean="0"/>
              <a:t> </a:t>
            </a:r>
            <a:r>
              <a:rPr lang="sl-SI" dirty="0" err="1" smtClean="0"/>
              <a:t>about</a:t>
            </a:r>
            <a:r>
              <a:rPr lang="sl-SI" dirty="0" smtClean="0"/>
              <a:t> are X</a:t>
            </a:r>
            <a:r>
              <a:rPr lang="sl-SI" dirty="0"/>
              <a:t>, </a:t>
            </a:r>
            <a:r>
              <a:rPr lang="sl-SI" dirty="0" smtClean="0"/>
              <a:t>Y,Z</a:t>
            </a:r>
            <a:r>
              <a:rPr lang="sl-SI" dirty="0"/>
              <a:t>, </a:t>
            </a:r>
            <a:r>
              <a:rPr lang="sl-SI" dirty="0" err="1" smtClean="0"/>
              <a:t>and</a:t>
            </a:r>
            <a:r>
              <a:rPr lang="sl-SI" dirty="0" smtClean="0"/>
              <a:t> it </a:t>
            </a:r>
            <a:r>
              <a:rPr lang="sl-SI" dirty="0" err="1" smtClean="0"/>
              <a:t>sounds</a:t>
            </a:r>
            <a:r>
              <a:rPr lang="sl-SI" dirty="0" smtClean="0"/>
              <a:t> like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biggest</a:t>
            </a:r>
            <a:r>
              <a:rPr lang="sl-SI" dirty="0" smtClean="0"/>
              <a:t> one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is Z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 smtClean="0"/>
              <a:t>Is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/>
              <a:t>right</a:t>
            </a:r>
            <a:r>
              <a:rPr lang="sl-SI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39720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Value Silence</a:t>
            </a:r>
            <a:r>
              <a:rPr lang="en-US" dirty="0"/>
              <a:t/>
            </a:r>
            <a:br>
              <a:rPr lang="en-US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 Shows</a:t>
            </a:r>
            <a:r>
              <a:rPr lang="sl-SI" dirty="0" smtClean="0"/>
              <a:t> </a:t>
            </a:r>
            <a:r>
              <a:rPr lang="en-US" dirty="0" smtClean="0"/>
              <a:t>concern</a:t>
            </a:r>
            <a:r>
              <a:rPr lang="en-US" dirty="0"/>
              <a:t>, empathy, respect</a:t>
            </a:r>
          </a:p>
          <a:p>
            <a:pPr marL="0" indent="0">
              <a:buNone/>
            </a:pPr>
            <a:r>
              <a:rPr lang="en-US" dirty="0"/>
              <a:t>•  </a:t>
            </a:r>
            <a:r>
              <a:rPr lang="en-US" dirty="0" smtClean="0"/>
              <a:t>Allows</a:t>
            </a:r>
            <a:r>
              <a:rPr lang="sl-SI" dirty="0" smtClean="0"/>
              <a:t> </a:t>
            </a:r>
            <a:r>
              <a:rPr lang="en-US" dirty="0" smtClean="0"/>
              <a:t>people</a:t>
            </a:r>
            <a:r>
              <a:rPr lang="sl-SI" dirty="0" smtClean="0"/>
              <a:t> </a:t>
            </a:r>
            <a:r>
              <a:rPr lang="en-US" dirty="0" smtClean="0"/>
              <a:t>to</a:t>
            </a:r>
            <a:r>
              <a:rPr lang="sl-SI" dirty="0" smtClean="0"/>
              <a:t> </a:t>
            </a:r>
            <a:r>
              <a:rPr lang="en-US" dirty="0" smtClean="0"/>
              <a:t>hear </a:t>
            </a:r>
            <a:r>
              <a:rPr lang="en-US" dirty="0"/>
              <a:t>themselves, </a:t>
            </a:r>
            <a:r>
              <a:rPr lang="en-US" dirty="0" smtClean="0"/>
              <a:t>and</a:t>
            </a:r>
            <a:r>
              <a:rPr lang="sl-SI" dirty="0" smtClean="0"/>
              <a:t> </a:t>
            </a:r>
            <a:r>
              <a:rPr lang="en-US" dirty="0" smtClean="0"/>
              <a:t>each</a:t>
            </a:r>
            <a:r>
              <a:rPr lang="sl-SI" dirty="0" smtClean="0"/>
              <a:t> </a:t>
            </a:r>
            <a:r>
              <a:rPr lang="en-US" dirty="0" smtClean="0"/>
              <a:t>other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 </a:t>
            </a:r>
            <a:r>
              <a:rPr lang="en-US" dirty="0" smtClean="0"/>
              <a:t>Watch</a:t>
            </a:r>
            <a:r>
              <a:rPr lang="sl-SI" dirty="0" smtClean="0"/>
              <a:t> </a:t>
            </a:r>
            <a:r>
              <a:rPr lang="en-US" dirty="0" smtClean="0"/>
              <a:t>non-verbal </a:t>
            </a:r>
            <a:r>
              <a:rPr lang="en-US" dirty="0"/>
              <a:t>cues</a:t>
            </a:r>
          </a:p>
          <a:p>
            <a:pPr marL="0" indent="0">
              <a:buNone/>
            </a:pPr>
            <a:r>
              <a:rPr lang="en-US" dirty="0"/>
              <a:t>•  Let </a:t>
            </a:r>
            <a:r>
              <a:rPr lang="en-US" dirty="0" smtClean="0"/>
              <a:t>people</a:t>
            </a:r>
            <a:r>
              <a:rPr lang="sl-SI" dirty="0" smtClean="0"/>
              <a:t> </a:t>
            </a:r>
            <a:r>
              <a:rPr lang="en-US" dirty="0" smtClean="0"/>
              <a:t>answer </a:t>
            </a:r>
            <a:r>
              <a:rPr lang="en-US" dirty="0"/>
              <a:t>questions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62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PEER </a:t>
            </a:r>
            <a:r>
              <a:rPr lang="sl-SI" dirty="0" err="1" smtClean="0">
                <a:solidFill>
                  <a:srgbClr val="FF0000"/>
                </a:solidFill>
              </a:rPr>
              <a:t>Mediation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>
                <a:hlinkClick r:id="rId3"/>
              </a:rPr>
              <a:t>https://</a:t>
            </a:r>
            <a:r>
              <a:rPr lang="sl-SI" dirty="0" smtClean="0">
                <a:hlinkClick r:id="rId3"/>
              </a:rPr>
              <a:t>m.youtube.com/watch?v=ynBhMQDT7Kw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Peer </a:t>
            </a:r>
            <a:r>
              <a:rPr lang="sl-SI" dirty="0" err="1" smtClean="0"/>
              <a:t>mediation</a:t>
            </a:r>
            <a:r>
              <a:rPr lang="sl-SI" dirty="0" smtClean="0"/>
              <a:t> is a program </a:t>
            </a:r>
            <a:r>
              <a:rPr lang="sl-SI" dirty="0" err="1" smtClean="0"/>
              <a:t>and</a:t>
            </a:r>
            <a:r>
              <a:rPr lang="sl-SI" dirty="0" smtClean="0"/>
              <a:t> a </a:t>
            </a:r>
            <a:r>
              <a:rPr lang="sl-SI" dirty="0" err="1" smtClean="0"/>
              <a:t>process</a:t>
            </a:r>
            <a:r>
              <a:rPr lang="sl-SI" dirty="0" smtClean="0"/>
              <a:t>, </a:t>
            </a:r>
            <a:r>
              <a:rPr lang="en-US" dirty="0" smtClean="0"/>
              <a:t>where </a:t>
            </a:r>
            <a:r>
              <a:rPr lang="en-US" dirty="0"/>
              <a:t>students of the same age-group facilitate resolving disputes between two people or small groups</a:t>
            </a:r>
            <a:r>
              <a:rPr lang="en-US" dirty="0" smtClean="0"/>
              <a:t>.</a:t>
            </a:r>
            <a:endParaRPr lang="sl-SI" dirty="0" smtClean="0"/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process is voluntary for both sides.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Peer mediators do not "make decisions" but rather work towards a win-win resolution for both sides in order to avoid further trouble.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82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 smtClean="0">
                <a:solidFill>
                  <a:srgbClr val="FF0000"/>
                </a:solidFill>
              </a:rPr>
              <a:t>Steps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of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Mediation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endParaRPr lang="sl-SI" dirty="0"/>
          </a:p>
          <a:p>
            <a:pPr marL="514350" indent="-514350">
              <a:buAutoNum type="arabicPeriod"/>
            </a:pPr>
            <a:r>
              <a:rPr lang="sl-SI" smtClean="0"/>
              <a:t>Defining</a:t>
            </a:r>
            <a:r>
              <a:rPr lang="sl-SI" dirty="0" smtClean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situation</a:t>
            </a:r>
            <a:endParaRPr lang="sl-SI" dirty="0"/>
          </a:p>
          <a:p>
            <a:pPr marL="514350" indent="-514350">
              <a:buAutoNum type="arabicPeriod"/>
            </a:pPr>
            <a:r>
              <a:rPr lang="sl-SI" dirty="0" err="1"/>
              <a:t>Understanding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situation</a:t>
            </a:r>
            <a:r>
              <a:rPr lang="sl-SI" dirty="0"/>
              <a:t> (</a:t>
            </a:r>
            <a:r>
              <a:rPr lang="sl-SI" dirty="0" err="1"/>
              <a:t>gatering</a:t>
            </a:r>
            <a:r>
              <a:rPr lang="sl-SI" dirty="0"/>
              <a:t> </a:t>
            </a:r>
            <a:r>
              <a:rPr lang="sl-SI" dirty="0" err="1"/>
              <a:t>information</a:t>
            </a:r>
            <a:r>
              <a:rPr lang="sl-SI" dirty="0"/>
              <a:t>)</a:t>
            </a:r>
          </a:p>
          <a:p>
            <a:pPr marL="514350" indent="-514350">
              <a:buAutoNum type="arabicPeriod"/>
            </a:pPr>
            <a:r>
              <a:rPr lang="sl-SI" dirty="0" err="1"/>
              <a:t>Finding</a:t>
            </a:r>
            <a:r>
              <a:rPr lang="sl-SI" dirty="0"/>
              <a:t> a </a:t>
            </a:r>
            <a:r>
              <a:rPr lang="sl-SI" dirty="0" err="1"/>
              <a:t>solution</a:t>
            </a:r>
            <a:r>
              <a:rPr lang="sl-SI" dirty="0"/>
              <a:t> (</a:t>
            </a:r>
            <a:r>
              <a:rPr lang="sl-SI" dirty="0" err="1"/>
              <a:t>Brainstorming</a:t>
            </a:r>
            <a:r>
              <a:rPr lang="sl-SI" dirty="0"/>
              <a:t> </a:t>
            </a:r>
            <a:r>
              <a:rPr lang="sl-SI" dirty="0" err="1"/>
              <a:t>Solutions</a:t>
            </a:r>
            <a:r>
              <a:rPr lang="sl-SI" dirty="0"/>
              <a:t> @ </a:t>
            </a:r>
            <a:r>
              <a:rPr lang="sl-SI" dirty="0" err="1"/>
              <a:t>Writing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Agreement</a:t>
            </a:r>
            <a:r>
              <a:rPr lang="sl-SI" dirty="0"/>
              <a:t>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1390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r>
              <a:rPr lang="sl-SI" dirty="0" smtClean="0"/>
              <a:t> </a:t>
            </a:r>
            <a:r>
              <a:rPr lang="en-US" dirty="0" smtClean="0"/>
              <a:t>Mediation Training</a:t>
            </a:r>
            <a:r>
              <a:rPr lang="sl-SI" dirty="0" smtClean="0"/>
              <a:t>: </a:t>
            </a:r>
            <a:r>
              <a:rPr lang="en-US" dirty="0" smtClean="0"/>
              <a:t>TRAINERS</a:t>
            </a:r>
            <a:r>
              <a:rPr lang="en-US" dirty="0"/>
              <a:t>’ MANUAL</a:t>
            </a:r>
          </a:p>
          <a:p>
            <a:pPr marL="0" indent="0">
              <a:buNone/>
            </a:pP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en-US" dirty="0" smtClean="0"/>
              <a:t>Carol </a:t>
            </a:r>
            <a:r>
              <a:rPr lang="en-US" dirty="0" err="1" smtClean="0"/>
              <a:t>Orme</a:t>
            </a:r>
            <a:r>
              <a:rPr lang="en-US" dirty="0" smtClean="0"/>
              <a:t>-Johnson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en-US" dirty="0" smtClean="0"/>
              <a:t>Mark</a:t>
            </a:r>
            <a:r>
              <a:rPr lang="sl-SI" dirty="0" smtClean="0"/>
              <a:t> </a:t>
            </a:r>
            <a:r>
              <a:rPr lang="en-US" dirty="0" smtClean="0"/>
              <a:t>Cason-Snow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488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Conflict</a:t>
            </a:r>
            <a:r>
              <a:rPr lang="sl-SI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520940" cy="4272588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>
              <a:hlinkClick r:id="rId2"/>
            </a:endParaRPr>
          </a:p>
          <a:p>
            <a:endParaRPr lang="sl-SI" dirty="0">
              <a:hlinkClick r:id="rId2"/>
            </a:endParaRPr>
          </a:p>
          <a:p>
            <a:endParaRPr lang="sl-SI" dirty="0" smtClean="0">
              <a:hlinkClick r:id="rId2"/>
            </a:endParaRPr>
          </a:p>
          <a:p>
            <a:endParaRPr lang="sl-SI" dirty="0">
              <a:hlinkClick r:id="rId2"/>
            </a:endParaRPr>
          </a:p>
          <a:p>
            <a:endParaRPr lang="sl-SI" dirty="0" smtClean="0">
              <a:hlinkClick r:id="rId2"/>
            </a:endParaRPr>
          </a:p>
          <a:p>
            <a:pPr marL="0" indent="0">
              <a:buNone/>
            </a:pPr>
            <a:r>
              <a:rPr lang="sl-SI" dirty="0" err="1" smtClean="0">
                <a:hlinkClick r:id="rId2"/>
              </a:rPr>
              <a:t>What</a:t>
            </a:r>
            <a:r>
              <a:rPr lang="sl-SI" dirty="0" smtClean="0">
                <a:hlinkClick r:id="rId2"/>
              </a:rPr>
              <a:t> is a </a:t>
            </a:r>
            <a:r>
              <a:rPr lang="sl-SI" dirty="0" err="1" smtClean="0">
                <a:hlinkClick r:id="rId2"/>
              </a:rPr>
              <a:t>conflict</a:t>
            </a:r>
            <a:r>
              <a:rPr lang="sl-SI" dirty="0" smtClean="0">
                <a:hlinkClick r:id="rId2"/>
              </a:rPr>
              <a:t>?  </a:t>
            </a:r>
          </a:p>
          <a:p>
            <a:pPr marL="0" indent="0">
              <a:buNone/>
            </a:pPr>
            <a:r>
              <a:rPr lang="sl-SI" dirty="0" err="1" smtClean="0">
                <a:hlinkClick r:id="rId2"/>
              </a:rPr>
              <a:t>Why</a:t>
            </a:r>
            <a:r>
              <a:rPr lang="sl-SI" dirty="0" smtClean="0">
                <a:hlinkClick r:id="rId2"/>
              </a:rPr>
              <a:t> </a:t>
            </a:r>
            <a:r>
              <a:rPr lang="sl-SI" dirty="0" err="1" smtClean="0">
                <a:hlinkClick r:id="rId2"/>
              </a:rPr>
              <a:t>does</a:t>
            </a:r>
            <a:r>
              <a:rPr lang="sl-SI" dirty="0" smtClean="0">
                <a:hlinkClick r:id="rId2"/>
              </a:rPr>
              <a:t> </a:t>
            </a:r>
            <a:r>
              <a:rPr lang="sl-SI" dirty="0" err="1" smtClean="0">
                <a:hlinkClick r:id="rId2"/>
              </a:rPr>
              <a:t>the</a:t>
            </a:r>
            <a:r>
              <a:rPr lang="sl-SI" dirty="0" smtClean="0">
                <a:hlinkClick r:id="rId2"/>
              </a:rPr>
              <a:t> </a:t>
            </a:r>
            <a:r>
              <a:rPr lang="sl-SI" dirty="0" err="1" smtClean="0">
                <a:hlinkClick r:id="rId2"/>
              </a:rPr>
              <a:t>conflict</a:t>
            </a:r>
            <a:r>
              <a:rPr lang="sl-SI" dirty="0" smtClean="0">
                <a:hlinkClick r:id="rId2"/>
              </a:rPr>
              <a:t> </a:t>
            </a:r>
            <a:r>
              <a:rPr lang="sl-SI" dirty="0" err="1" smtClean="0">
                <a:hlinkClick r:id="rId2"/>
              </a:rPr>
              <a:t>develop</a:t>
            </a:r>
            <a:r>
              <a:rPr lang="sl-SI" dirty="0" smtClean="0">
                <a:hlinkClick r:id="rId2"/>
              </a:rPr>
              <a:t>?</a:t>
            </a:r>
            <a:endParaRPr lang="sl-SI" dirty="0" smtClean="0">
              <a:hlinkClick r:id="rId2"/>
            </a:endParaRPr>
          </a:p>
          <a:p>
            <a:endParaRPr lang="sl-SI" dirty="0">
              <a:hlinkClick r:id="rId2"/>
            </a:endParaRP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70" y="1879124"/>
            <a:ext cx="324036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64704"/>
            <a:ext cx="26765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9552"/>
            <a:ext cx="22574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err="1" smtClean="0">
                <a:solidFill>
                  <a:srgbClr val="FF0000"/>
                </a:solidFill>
              </a:rPr>
              <a:t>Definition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of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a </a:t>
            </a:r>
            <a:r>
              <a:rPr lang="sl-SI" dirty="0" err="1" smtClean="0">
                <a:solidFill>
                  <a:srgbClr val="FF0000"/>
                </a:solidFill>
              </a:rPr>
              <a:t>conflict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827584" y="1361276"/>
            <a:ext cx="7520940" cy="54967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b="1" dirty="0" err="1" smtClean="0"/>
              <a:t>Verb</a:t>
            </a:r>
            <a:r>
              <a:rPr lang="sl-SI" dirty="0" smtClean="0"/>
              <a:t> </a:t>
            </a:r>
            <a:r>
              <a:rPr lang="en-US" dirty="0" smtClean="0"/>
              <a:t>1</a:t>
            </a:r>
            <a:r>
              <a:rPr lang="en-US" dirty="0"/>
              <a:t>. to come into </a:t>
            </a:r>
            <a:r>
              <a:rPr lang="en-US" dirty="0" smtClean="0"/>
              <a:t>disagreement</a:t>
            </a:r>
            <a:r>
              <a:rPr lang="en-US" dirty="0"/>
              <a:t>; be contradictory, </a:t>
            </a:r>
            <a:r>
              <a:rPr lang="en-US" dirty="0" smtClean="0"/>
              <a:t>at variance, or in </a:t>
            </a:r>
            <a:r>
              <a:rPr lang="en-US" dirty="0"/>
              <a:t>opposition; </a:t>
            </a:r>
            <a:endParaRPr lang="sl-SI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to fight or contend; do battle. </a:t>
            </a:r>
          </a:p>
          <a:p>
            <a:pPr marL="0" indent="0">
              <a:buNone/>
            </a:pPr>
            <a:r>
              <a:rPr lang="sl-SI" b="1" dirty="0" smtClean="0"/>
              <a:t>N</a:t>
            </a:r>
            <a:r>
              <a:rPr lang="en-US" b="1" dirty="0" err="1" smtClean="0"/>
              <a:t>oun</a:t>
            </a:r>
            <a:r>
              <a:rPr lang="en-US" b="1" dirty="0" smtClean="0"/>
              <a:t> </a:t>
            </a:r>
            <a:endParaRPr lang="sl-SI" b="1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fight, battle, or struggle, especially a prolonged struggle; strife. </a:t>
            </a:r>
          </a:p>
          <a:p>
            <a:pPr marL="0" indent="0">
              <a:buNone/>
            </a:pPr>
            <a:r>
              <a:rPr lang="en-US" dirty="0"/>
              <a:t>4. controversy; quarrel: conflicts between parties.</a:t>
            </a:r>
          </a:p>
          <a:p>
            <a:pPr marL="0" indent="0">
              <a:buNone/>
            </a:pPr>
            <a:r>
              <a:rPr lang="en-US" dirty="0"/>
              <a:t>5. discord of action, feeling, or effect; antagonism or opposition, as of interests or principles: a conflict of ideas.</a:t>
            </a:r>
          </a:p>
          <a:p>
            <a:pPr marL="0" indent="0">
              <a:buNone/>
            </a:pPr>
            <a:r>
              <a:rPr lang="en-US" dirty="0"/>
              <a:t>6. a striking together; collision. </a:t>
            </a:r>
          </a:p>
          <a:p>
            <a:pPr marL="0" indent="0">
              <a:buNone/>
            </a:pPr>
            <a:r>
              <a:rPr lang="en-US" dirty="0"/>
              <a:t>7. incompatibility or interference, as of one idea, desire, event, or activity with another: a conflict in the schedule.</a:t>
            </a:r>
          </a:p>
          <a:p>
            <a:pPr marL="0" indent="0">
              <a:buNone/>
            </a:pPr>
            <a:r>
              <a:rPr lang="en-US" dirty="0"/>
              <a:t>8. Psychiatry. a mental struggle arising from opposing demands or impulses.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11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How to </a:t>
            </a:r>
            <a:r>
              <a:rPr lang="sl-SI" dirty="0" err="1" smtClean="0">
                <a:solidFill>
                  <a:srgbClr val="FF0000"/>
                </a:solidFill>
              </a:rPr>
              <a:t>deal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with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conflicts</a:t>
            </a:r>
            <a:r>
              <a:rPr lang="sl-SI" dirty="0" smtClean="0">
                <a:solidFill>
                  <a:srgbClr val="FF0000"/>
                </a:solidFill>
              </a:rPr>
              <a:t>?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l-SI" dirty="0" smtClean="0">
              <a:hlinkClick r:id="rId2"/>
            </a:endParaRPr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www.youtube.com/watch?v=KY5TWVz5ZDU</a:t>
            </a:r>
          </a:p>
          <a:p>
            <a:pPr marL="0" indent="0">
              <a:buNone/>
            </a:pPr>
            <a:endParaRPr lang="sl-SI" dirty="0" smtClean="0">
              <a:hlinkClick r:id="rId2"/>
            </a:endParaRP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endParaRPr lang="sl-SI" dirty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/>
              <a:t>How you deal with conflicts at work (with students, other colleagues, …)?</a:t>
            </a:r>
            <a:endParaRPr lang="sl-SI" dirty="0" smtClean="0"/>
          </a:p>
          <a:p>
            <a:pPr marL="0" indent="0" algn="ctr">
              <a:buNone/>
            </a:pPr>
            <a:r>
              <a:rPr lang="sl-SI" dirty="0" err="1" smtClean="0"/>
              <a:t>How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deal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conflicts</a:t>
            </a:r>
            <a:r>
              <a:rPr lang="sl-SI" dirty="0" smtClean="0"/>
              <a:t> at home?</a:t>
            </a:r>
            <a:endParaRPr lang="en-US" dirty="0" smtClean="0"/>
          </a:p>
          <a:p>
            <a:endParaRPr lang="en-US" dirty="0" smtClean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0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400" dirty="0">
                <a:solidFill>
                  <a:srgbClr val="FF0000"/>
                </a:solidFill>
              </a:rPr>
              <a:t>CONFLICT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sz="4400" dirty="0">
                <a:solidFill>
                  <a:srgbClr val="FF0000"/>
                </a:solidFill>
              </a:rPr>
              <a:t>RESOLUTION</a:t>
            </a:r>
            <a:r>
              <a:rPr lang="sl-SI" dirty="0">
                <a:solidFill>
                  <a:srgbClr val="FF0000"/>
                </a:solidFill>
              </a:rPr>
              <a:t> STYLES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b="1" dirty="0" err="1" smtClean="0"/>
              <a:t>Avoid</a:t>
            </a:r>
            <a:r>
              <a:rPr lang="sl-SI" b="1" dirty="0" smtClean="0"/>
              <a:t> </a:t>
            </a:r>
            <a:r>
              <a:rPr lang="sl-SI" dirty="0" smtClean="0"/>
              <a:t>(</a:t>
            </a:r>
            <a:r>
              <a:rPr lang="en-US" dirty="0"/>
              <a:t>to stay away from someone or something, or prevent something from happening, or not allow yourself to do </a:t>
            </a:r>
            <a:r>
              <a:rPr lang="en-US" dirty="0" smtClean="0"/>
              <a:t>something</a:t>
            </a:r>
            <a:r>
              <a:rPr lang="sl-SI" dirty="0" smtClean="0"/>
              <a:t>)</a:t>
            </a:r>
            <a:endParaRPr lang="sl-SI" dirty="0"/>
          </a:p>
          <a:p>
            <a:r>
              <a:rPr lang="sl-SI" b="1" dirty="0" err="1" smtClean="0"/>
              <a:t>Accommodate</a:t>
            </a:r>
            <a:r>
              <a:rPr lang="sl-SI" dirty="0" smtClean="0"/>
              <a:t> (</a:t>
            </a:r>
            <a:r>
              <a:rPr lang="en-US" dirty="0"/>
              <a:t>to give what is needed to </a:t>
            </a:r>
            <a:r>
              <a:rPr lang="en-US" dirty="0" smtClean="0"/>
              <a:t>someone</a:t>
            </a:r>
            <a:r>
              <a:rPr lang="sl-SI" dirty="0" smtClean="0"/>
              <a:t>)</a:t>
            </a:r>
            <a:endParaRPr lang="sl-SI" dirty="0"/>
          </a:p>
          <a:p>
            <a:r>
              <a:rPr lang="sl-SI" b="1" dirty="0" err="1" smtClean="0"/>
              <a:t>Compete</a:t>
            </a:r>
            <a:r>
              <a:rPr lang="sl-SI" dirty="0" smtClean="0"/>
              <a:t> (</a:t>
            </a:r>
            <a:r>
              <a:rPr lang="en-US" dirty="0"/>
              <a:t>to do an activity with others and try to do better than they </a:t>
            </a:r>
            <a:r>
              <a:rPr lang="en-US" dirty="0" smtClean="0"/>
              <a:t>do</a:t>
            </a:r>
            <a:r>
              <a:rPr lang="sl-SI" dirty="0" smtClean="0"/>
              <a:t>)</a:t>
            </a:r>
            <a:endParaRPr lang="sl-SI" dirty="0"/>
          </a:p>
          <a:p>
            <a:r>
              <a:rPr lang="sl-SI" b="1" dirty="0" err="1" smtClean="0"/>
              <a:t>Compromise</a:t>
            </a:r>
            <a:r>
              <a:rPr lang="sl-SI" dirty="0" smtClean="0"/>
              <a:t> (</a:t>
            </a:r>
            <a:r>
              <a:rPr lang="en-US" dirty="0"/>
              <a:t>an agreement between two sides who have different opinions, in which each side gives up something it had </a:t>
            </a:r>
            <a:r>
              <a:rPr lang="en-US" dirty="0" smtClean="0"/>
              <a:t>wanted</a:t>
            </a:r>
            <a:r>
              <a:rPr lang="sl-SI" dirty="0" smtClean="0"/>
              <a:t>)</a:t>
            </a:r>
            <a:endParaRPr lang="sl-SI" dirty="0"/>
          </a:p>
          <a:p>
            <a:r>
              <a:rPr lang="sl-SI" b="1" dirty="0" err="1" smtClean="0"/>
              <a:t>Collaborate</a:t>
            </a:r>
            <a:r>
              <a:rPr lang="sl-SI" b="1" dirty="0" smtClean="0"/>
              <a:t> </a:t>
            </a:r>
            <a:r>
              <a:rPr lang="sl-SI" dirty="0" smtClean="0"/>
              <a:t>(</a:t>
            </a:r>
            <a:r>
              <a:rPr lang="en-US" dirty="0"/>
              <a:t>to work together or with someone else for a special </a:t>
            </a:r>
            <a:r>
              <a:rPr lang="en-US" dirty="0" smtClean="0"/>
              <a:t>purpose</a:t>
            </a:r>
            <a:r>
              <a:rPr lang="sl-S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31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MEDIATION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Mediation</a:t>
            </a:r>
            <a:r>
              <a:rPr lang="en-US" dirty="0" smtClean="0"/>
              <a:t> </a:t>
            </a:r>
            <a:r>
              <a:rPr lang="en-US" dirty="0"/>
              <a:t>is a dynamic, structured, </a:t>
            </a:r>
            <a:r>
              <a:rPr lang="en-US" u="sng" dirty="0"/>
              <a:t>interactive process</a:t>
            </a:r>
            <a:r>
              <a:rPr lang="en-US" dirty="0"/>
              <a:t> where a </a:t>
            </a:r>
            <a:r>
              <a:rPr lang="en-US" u="sng" dirty="0"/>
              <a:t>neutral third </a:t>
            </a:r>
            <a:r>
              <a:rPr lang="en-US" dirty="0"/>
              <a:t>party assists disputing parties in </a:t>
            </a:r>
            <a:r>
              <a:rPr lang="en-US" u="sng" dirty="0"/>
              <a:t>resolving conflict </a:t>
            </a:r>
            <a:r>
              <a:rPr lang="en-US" dirty="0"/>
              <a:t>through the use of </a:t>
            </a:r>
            <a:r>
              <a:rPr lang="en-US" u="sng" dirty="0"/>
              <a:t>specialized communication </a:t>
            </a:r>
            <a:r>
              <a:rPr lang="en-US" dirty="0"/>
              <a:t>and negotiation techniques. All participants in mediation are encouraged to </a:t>
            </a:r>
            <a:r>
              <a:rPr lang="en-US" u="sng" dirty="0"/>
              <a:t>actively participate </a:t>
            </a:r>
            <a:r>
              <a:rPr lang="en-US" dirty="0"/>
              <a:t>in the process. Mediation is a "party-centered" process in that it is focused primarily upon </a:t>
            </a:r>
            <a:r>
              <a:rPr lang="en-US" u="sng" dirty="0"/>
              <a:t>the needs, rights, and interests </a:t>
            </a:r>
            <a:r>
              <a:rPr lang="en-US" dirty="0"/>
              <a:t>of the parties. The </a:t>
            </a:r>
            <a:r>
              <a:rPr lang="en-US" u="sng" dirty="0"/>
              <a:t>mediator</a:t>
            </a:r>
            <a:r>
              <a:rPr lang="en-US" dirty="0"/>
              <a:t> uses a wide variety of techniques to guide the process in a constructive direction and to help the parties find their </a:t>
            </a:r>
            <a:r>
              <a:rPr lang="en-US" u="sng" dirty="0"/>
              <a:t>optimal </a:t>
            </a:r>
            <a:r>
              <a:rPr lang="en-US" u="sng" dirty="0" smtClean="0"/>
              <a:t>solution</a:t>
            </a:r>
            <a:r>
              <a:rPr lang="sl-SI" dirty="0" smtClean="0"/>
              <a:t> (https</a:t>
            </a:r>
            <a:r>
              <a:rPr lang="sl-SI" dirty="0"/>
              <a:t>://</a:t>
            </a:r>
            <a:r>
              <a:rPr lang="sl-SI" dirty="0" smtClean="0"/>
              <a:t>en.wikipedia.org/wiki/Mediation)</a:t>
            </a:r>
            <a:endParaRPr lang="sl-SI" dirty="0"/>
          </a:p>
          <a:p>
            <a:pPr marL="0" indent="0">
              <a:buNone/>
            </a:pPr>
            <a:r>
              <a:rPr lang="sl-SI" dirty="0">
                <a:hlinkClick r:id="rId2"/>
              </a:rPr>
              <a:t>http://</a:t>
            </a:r>
            <a:r>
              <a:rPr lang="sl-SI" dirty="0" smtClean="0">
                <a:hlinkClick r:id="rId2"/>
              </a:rPr>
              <a:t>www.center-mi.si/mediacija.html</a:t>
            </a:r>
            <a:endParaRPr lang="sl-SI" dirty="0" smtClean="0">
              <a:hlinkClick r:id="rId3"/>
            </a:endParaRPr>
          </a:p>
          <a:p>
            <a:pPr marL="0" indent="0">
              <a:buNone/>
            </a:pPr>
            <a:endParaRPr lang="sl-SI" dirty="0" smtClean="0">
              <a:hlinkClick r:id="rId3"/>
            </a:endParaRPr>
          </a:p>
          <a:p>
            <a:pPr marL="0" indent="0">
              <a:buNone/>
            </a:pPr>
            <a:endParaRPr lang="sl-SI" dirty="0">
              <a:hlinkClick r:id="rId3"/>
            </a:endParaRPr>
          </a:p>
          <a:p>
            <a:pPr marL="0" indent="0">
              <a:buNone/>
            </a:pPr>
            <a:endParaRPr lang="sl-SI" dirty="0" smtClean="0">
              <a:hlinkClick r:id="rId3"/>
            </a:endParaRPr>
          </a:p>
          <a:p>
            <a:pPr marL="0" indent="0">
              <a:buNone/>
            </a:pPr>
            <a:endParaRPr lang="sl-SI" dirty="0">
              <a:hlinkClick r:id="rId3"/>
            </a:endParaRPr>
          </a:p>
          <a:p>
            <a:pPr marL="0" indent="0">
              <a:buNone/>
            </a:pPr>
            <a:endParaRPr lang="sl-SI" dirty="0" smtClean="0">
              <a:hlinkClick r:id="rId3"/>
            </a:endParaRPr>
          </a:p>
          <a:p>
            <a:pPr marL="0" indent="0">
              <a:buNone/>
            </a:pPr>
            <a:endParaRPr lang="sl-SI" dirty="0">
              <a:hlinkClick r:id="rId3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22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l-SI" sz="4400" dirty="0" smtClean="0">
                <a:solidFill>
                  <a:srgbClr val="FF0000"/>
                </a:solidFill>
              </a:rPr>
              <a:t>THE MEDIATOR’S ROLE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 err="1" smtClean="0"/>
              <a:t>What</a:t>
            </a:r>
            <a:r>
              <a:rPr lang="sl-SI" b="1" dirty="0" smtClean="0"/>
              <a:t> </a:t>
            </a:r>
            <a:r>
              <a:rPr lang="sl-SI" b="1" dirty="0"/>
              <a:t>it </a:t>
            </a:r>
            <a:r>
              <a:rPr lang="sl-SI" b="1" dirty="0" smtClean="0"/>
              <a:t>is NOT</a:t>
            </a:r>
            <a:r>
              <a:rPr lang="sl-SI" b="1" dirty="0"/>
              <a:t>:</a:t>
            </a:r>
          </a:p>
          <a:p>
            <a:pPr marL="0" indent="0">
              <a:buNone/>
            </a:pPr>
            <a:r>
              <a:rPr lang="sl-SI" dirty="0"/>
              <a:t>- </a:t>
            </a:r>
            <a:r>
              <a:rPr lang="sl-SI" dirty="0" smtClean="0"/>
              <a:t>To </a:t>
            </a:r>
            <a:r>
              <a:rPr lang="sl-SI" dirty="0" err="1" smtClean="0"/>
              <a:t>be</a:t>
            </a:r>
            <a:r>
              <a:rPr lang="sl-SI" dirty="0" smtClean="0"/>
              <a:t> a </a:t>
            </a:r>
            <a:r>
              <a:rPr lang="sl-SI" dirty="0" err="1" smtClean="0"/>
              <a:t>detective</a:t>
            </a:r>
            <a:r>
              <a:rPr lang="sl-SI" dirty="0" smtClean="0"/>
              <a:t> - </a:t>
            </a:r>
            <a:r>
              <a:rPr lang="sl-SI" dirty="0" err="1" smtClean="0"/>
              <a:t>get</a:t>
            </a:r>
            <a:r>
              <a:rPr lang="sl-SI" dirty="0" smtClean="0"/>
              <a:t> </a:t>
            </a:r>
            <a:r>
              <a:rPr lang="sl-SI" dirty="0" err="1" smtClean="0"/>
              <a:t>information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stop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- </a:t>
            </a:r>
            <a:r>
              <a:rPr lang="sl-SI" dirty="0" smtClean="0"/>
              <a:t>To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arbitrator</a:t>
            </a:r>
            <a:r>
              <a:rPr lang="sl-SI" dirty="0" smtClean="0"/>
              <a:t> </a:t>
            </a:r>
            <a:r>
              <a:rPr lang="sl-SI" dirty="0" smtClean="0"/>
              <a:t>- </a:t>
            </a:r>
            <a:r>
              <a:rPr lang="sl-SI" dirty="0" err="1" smtClean="0"/>
              <a:t>decide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best</a:t>
            </a:r>
            <a:r>
              <a:rPr lang="sl-SI" dirty="0" smtClean="0"/>
              <a:t> </a:t>
            </a:r>
            <a:r>
              <a:rPr lang="sl-SI" dirty="0" err="1" smtClean="0"/>
              <a:t>out</a:t>
            </a:r>
            <a:r>
              <a:rPr lang="sl-SI" dirty="0" smtClean="0"/>
              <a:t> </a:t>
            </a:r>
            <a:r>
              <a:rPr lang="sl-SI" dirty="0" err="1" smtClean="0"/>
              <a:t>come</a:t>
            </a:r>
            <a:endParaRPr lang="sl-SI" dirty="0"/>
          </a:p>
          <a:p>
            <a:pPr marL="0" indent="0">
              <a:buNone/>
            </a:pPr>
            <a:r>
              <a:rPr lang="sl-SI" b="1" dirty="0" err="1" smtClean="0"/>
              <a:t>The</a:t>
            </a:r>
            <a:r>
              <a:rPr lang="sl-SI" b="1" dirty="0" smtClean="0"/>
              <a:t> Mediator </a:t>
            </a:r>
            <a:r>
              <a:rPr lang="sl-SI" b="1" dirty="0" err="1" smtClean="0"/>
              <a:t>structures</a:t>
            </a:r>
            <a:r>
              <a:rPr lang="sl-SI" b="1" dirty="0" smtClean="0"/>
              <a:t> </a:t>
            </a:r>
            <a:r>
              <a:rPr lang="sl-SI" b="1" dirty="0" err="1" smtClean="0"/>
              <a:t>the</a:t>
            </a:r>
            <a:r>
              <a:rPr lang="sl-SI" b="1" dirty="0" smtClean="0"/>
              <a:t> </a:t>
            </a:r>
            <a:r>
              <a:rPr lang="sl-SI" b="1" dirty="0" err="1" smtClean="0"/>
              <a:t>process</a:t>
            </a:r>
            <a:r>
              <a:rPr lang="sl-SI" b="1" dirty="0" smtClean="0"/>
              <a:t> to</a:t>
            </a:r>
            <a:endParaRPr lang="sl-SI" b="1" dirty="0"/>
          </a:p>
          <a:p>
            <a:pPr marL="0" indent="0">
              <a:buNone/>
            </a:pPr>
            <a:r>
              <a:rPr lang="sl-SI" dirty="0"/>
              <a:t>• </a:t>
            </a:r>
            <a:r>
              <a:rPr lang="sl-SI" dirty="0" err="1" smtClean="0"/>
              <a:t>separates</a:t>
            </a:r>
            <a:r>
              <a:rPr lang="sl-SI" dirty="0" smtClean="0"/>
              <a:t> </a:t>
            </a:r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/>
              <a:t>emotions</a:t>
            </a:r>
            <a:r>
              <a:rPr lang="sl-SI" dirty="0"/>
              <a:t>,</a:t>
            </a:r>
          </a:p>
          <a:p>
            <a:pPr marL="0" indent="0">
              <a:buNone/>
            </a:pPr>
            <a:r>
              <a:rPr lang="sl-SI" dirty="0"/>
              <a:t>• </a:t>
            </a:r>
            <a:r>
              <a:rPr lang="sl-SI" dirty="0" err="1" smtClean="0"/>
              <a:t>moves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positions</a:t>
            </a:r>
            <a:r>
              <a:rPr lang="sl-SI" dirty="0" smtClean="0"/>
              <a:t> to </a:t>
            </a:r>
            <a:r>
              <a:rPr lang="sl-SI" dirty="0" err="1" smtClean="0"/>
              <a:t>interests</a:t>
            </a:r>
            <a:r>
              <a:rPr lang="sl-SI" dirty="0"/>
              <a:t>,</a:t>
            </a:r>
          </a:p>
          <a:p>
            <a:pPr marL="0" indent="0">
              <a:buNone/>
            </a:pPr>
            <a:r>
              <a:rPr lang="sl-SI" dirty="0"/>
              <a:t>• </a:t>
            </a:r>
            <a:r>
              <a:rPr lang="sl-SI" dirty="0" err="1" smtClean="0"/>
              <a:t>channels</a:t>
            </a:r>
            <a:r>
              <a:rPr lang="sl-SI" dirty="0" smtClean="0"/>
              <a:t> </a:t>
            </a:r>
            <a:r>
              <a:rPr lang="sl-SI" dirty="0" err="1" smtClean="0"/>
              <a:t>communication</a:t>
            </a:r>
            <a:r>
              <a:rPr lang="sl-SI" dirty="0" smtClean="0"/>
              <a:t>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parties</a:t>
            </a:r>
            <a:r>
              <a:rPr lang="sl-SI" dirty="0"/>
              <a:t>,</a:t>
            </a:r>
          </a:p>
          <a:p>
            <a:pPr marL="0" indent="0">
              <a:buNone/>
            </a:pPr>
            <a:r>
              <a:rPr lang="sl-SI" dirty="0"/>
              <a:t>• </a:t>
            </a:r>
            <a:r>
              <a:rPr lang="sl-SI" dirty="0" err="1" smtClean="0"/>
              <a:t>provides</a:t>
            </a:r>
            <a:r>
              <a:rPr lang="sl-SI" dirty="0" smtClean="0"/>
              <a:t> </a:t>
            </a:r>
            <a:r>
              <a:rPr lang="sl-SI" dirty="0" smtClean="0"/>
              <a:t>a </a:t>
            </a:r>
            <a:r>
              <a:rPr lang="sl-SI" dirty="0" err="1" smtClean="0"/>
              <a:t>reality</a:t>
            </a:r>
            <a:r>
              <a:rPr lang="sl-SI" dirty="0" smtClean="0"/>
              <a:t> </a:t>
            </a:r>
            <a:r>
              <a:rPr lang="sl-SI" dirty="0" err="1" smtClean="0"/>
              <a:t>check</a:t>
            </a:r>
            <a:r>
              <a:rPr lang="sl-SI" dirty="0"/>
              <a:t>,</a:t>
            </a:r>
          </a:p>
          <a:p>
            <a:pPr marL="0" indent="0">
              <a:buNone/>
            </a:pPr>
            <a:r>
              <a:rPr lang="sl-SI" dirty="0"/>
              <a:t>• </a:t>
            </a:r>
            <a:r>
              <a:rPr lang="sl-SI" dirty="0" err="1" smtClean="0"/>
              <a:t>initiates</a:t>
            </a:r>
            <a:r>
              <a:rPr lang="sl-SI" dirty="0" smtClean="0"/>
              <a:t> </a:t>
            </a:r>
            <a:r>
              <a:rPr lang="sl-SI" dirty="0" err="1" smtClean="0"/>
              <a:t>brainstorming</a:t>
            </a:r>
            <a:r>
              <a:rPr lang="sl-SI" dirty="0" smtClean="0"/>
              <a:t> &amp; </a:t>
            </a:r>
            <a:r>
              <a:rPr lang="sl-SI" dirty="0" err="1" smtClean="0"/>
              <a:t>generation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/>
              <a:t>options</a:t>
            </a:r>
            <a:r>
              <a:rPr lang="sl-SI" dirty="0"/>
              <a:t>,</a:t>
            </a:r>
          </a:p>
          <a:p>
            <a:pPr marL="0" indent="0">
              <a:buNone/>
            </a:pPr>
            <a:r>
              <a:rPr lang="sl-SI" dirty="0"/>
              <a:t>• </a:t>
            </a:r>
            <a:r>
              <a:rPr lang="sl-SI" dirty="0" err="1" smtClean="0"/>
              <a:t>creates</a:t>
            </a:r>
            <a:r>
              <a:rPr lang="sl-SI" dirty="0" smtClean="0"/>
              <a:t> </a:t>
            </a:r>
            <a:r>
              <a:rPr lang="sl-SI" dirty="0" err="1" smtClean="0"/>
              <a:t>opportunities</a:t>
            </a:r>
            <a:r>
              <a:rPr lang="sl-SI" dirty="0" smtClean="0"/>
              <a:t> to </a:t>
            </a:r>
            <a:r>
              <a:rPr lang="sl-SI" dirty="0" err="1" smtClean="0"/>
              <a:t>see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otherside</a:t>
            </a:r>
            <a:r>
              <a:rPr lang="sl-SI" dirty="0"/>
              <a:t>,</a:t>
            </a:r>
            <a:r>
              <a:rPr lang="sl-SI" dirty="0" smtClean="0"/>
              <a:t> </a:t>
            </a:r>
          </a:p>
          <a:p>
            <a:pPr marL="0" indent="0">
              <a:buNone/>
            </a:pPr>
            <a:r>
              <a:rPr lang="sl-SI" dirty="0" smtClean="0"/>
              <a:t>• </a:t>
            </a:r>
            <a:r>
              <a:rPr lang="sl-SI" dirty="0" err="1" smtClean="0"/>
              <a:t>identifies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signposts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/>
              <a:t>agreement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35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sz="3600" dirty="0" err="1" smtClean="0">
                <a:solidFill>
                  <a:srgbClr val="FF0000"/>
                </a:solidFill>
              </a:rPr>
              <a:t>Listening</a:t>
            </a:r>
            <a:r>
              <a:rPr lang="sl-SI" sz="3600" dirty="0" smtClean="0">
                <a:solidFill>
                  <a:srgbClr val="FF0000"/>
                </a:solidFill>
              </a:rPr>
              <a:t> is </a:t>
            </a:r>
            <a:r>
              <a:rPr lang="sl-SI" sz="3600" dirty="0" err="1">
                <a:solidFill>
                  <a:srgbClr val="FF0000"/>
                </a:solidFill>
              </a:rPr>
              <a:t>Important</a:t>
            </a:r>
            <a:r>
              <a:rPr lang="sl-SI" sz="3600" dirty="0">
                <a:solidFill>
                  <a:srgbClr val="FF0000"/>
                </a:solidFill>
              </a:rPr>
              <a:t> </a:t>
            </a:r>
            <a:r>
              <a:rPr lang="sl-SI" sz="3600" dirty="0" err="1" smtClean="0">
                <a:solidFill>
                  <a:srgbClr val="FF0000"/>
                </a:solidFill>
              </a:rPr>
              <a:t>and</a:t>
            </a:r>
            <a:r>
              <a:rPr lang="sl-SI" sz="3600" dirty="0" smtClean="0">
                <a:solidFill>
                  <a:srgbClr val="FF0000"/>
                </a:solidFill>
              </a:rPr>
              <a:t> </a:t>
            </a:r>
            <a:r>
              <a:rPr lang="sl-SI" sz="3600" dirty="0" err="1" smtClean="0">
                <a:solidFill>
                  <a:srgbClr val="FF0000"/>
                </a:solidFill>
              </a:rPr>
              <a:t>Powerful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•  </a:t>
            </a:r>
            <a:r>
              <a:rPr lang="sl-SI" dirty="0" err="1" smtClean="0"/>
              <a:t>Good</a:t>
            </a:r>
            <a:r>
              <a:rPr lang="sl-SI" dirty="0" smtClean="0"/>
              <a:t> </a:t>
            </a:r>
            <a:r>
              <a:rPr lang="sl-SI" dirty="0" err="1" smtClean="0"/>
              <a:t>listening</a:t>
            </a:r>
            <a:r>
              <a:rPr lang="sl-SI" dirty="0" smtClean="0"/>
              <a:t> is </a:t>
            </a:r>
            <a:r>
              <a:rPr lang="sl-SI" dirty="0" err="1" smtClean="0"/>
              <a:t>helpful</a:t>
            </a:r>
            <a:r>
              <a:rPr lang="sl-SI" dirty="0" smtClean="0"/>
              <a:t> in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itself</a:t>
            </a:r>
            <a:r>
              <a:rPr lang="sl-SI" dirty="0" smtClean="0"/>
              <a:t> - </a:t>
            </a:r>
            <a:r>
              <a:rPr lang="sl-SI" dirty="0" err="1" smtClean="0"/>
              <a:t>if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do</a:t>
            </a:r>
            <a:endParaRPr lang="sl-SI" dirty="0"/>
          </a:p>
          <a:p>
            <a:pPr marL="0" indent="0">
              <a:buNone/>
            </a:pPr>
            <a:r>
              <a:rPr lang="sl-SI" dirty="0" err="1"/>
              <a:t>n</a:t>
            </a:r>
            <a:r>
              <a:rPr lang="sl-SI" dirty="0" err="1" smtClean="0"/>
              <a:t>othing</a:t>
            </a:r>
            <a:r>
              <a:rPr lang="sl-SI" dirty="0" smtClean="0"/>
              <a:t> </a:t>
            </a:r>
            <a:r>
              <a:rPr lang="sl-SI" dirty="0" err="1" smtClean="0"/>
              <a:t>else</a:t>
            </a:r>
            <a:r>
              <a:rPr lang="sl-SI" dirty="0" smtClean="0"/>
              <a:t> in </a:t>
            </a:r>
            <a:r>
              <a:rPr lang="sl-SI" dirty="0" err="1" smtClean="0"/>
              <a:t>mediation</a:t>
            </a:r>
            <a:r>
              <a:rPr lang="sl-SI" dirty="0" smtClean="0"/>
              <a:t> …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  </a:t>
            </a:r>
            <a:r>
              <a:rPr lang="sl-SI" dirty="0" err="1" smtClean="0"/>
              <a:t>Builds</a:t>
            </a:r>
            <a:r>
              <a:rPr lang="sl-SI" dirty="0" smtClean="0"/>
              <a:t> </a:t>
            </a:r>
            <a:r>
              <a:rPr lang="sl-SI" dirty="0" err="1" smtClean="0"/>
              <a:t>trust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rapport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  </a:t>
            </a:r>
            <a:r>
              <a:rPr lang="sl-SI" dirty="0" err="1"/>
              <a:t>Deescalates</a:t>
            </a:r>
            <a:r>
              <a:rPr lang="sl-SI" dirty="0"/>
              <a:t>/</a:t>
            </a:r>
            <a:r>
              <a:rPr lang="sl-SI" dirty="0" err="1"/>
              <a:t>calms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  </a:t>
            </a:r>
            <a:r>
              <a:rPr lang="sl-SI" dirty="0" err="1" smtClean="0"/>
              <a:t>Creates</a:t>
            </a:r>
            <a:r>
              <a:rPr lang="sl-SI" dirty="0" smtClean="0"/>
              <a:t> </a:t>
            </a:r>
            <a:r>
              <a:rPr lang="sl-SI" dirty="0" err="1" smtClean="0"/>
              <a:t>clarity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  </a:t>
            </a:r>
            <a:r>
              <a:rPr lang="sl-SI" dirty="0" err="1" smtClean="0"/>
              <a:t>Listening</a:t>
            </a:r>
            <a:r>
              <a:rPr lang="sl-SI" dirty="0" smtClean="0"/>
              <a:t> is a </a:t>
            </a:r>
            <a:r>
              <a:rPr lang="sl-SI" dirty="0" err="1" smtClean="0"/>
              <a:t>precursor</a:t>
            </a:r>
            <a:r>
              <a:rPr lang="sl-SI" dirty="0" smtClean="0"/>
              <a:t> to problem-</a:t>
            </a:r>
            <a:r>
              <a:rPr lang="sl-SI" dirty="0" err="1" smtClean="0"/>
              <a:t>solving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  </a:t>
            </a:r>
            <a:r>
              <a:rPr lang="sl-SI" dirty="0" err="1" smtClean="0"/>
              <a:t>Feels</a:t>
            </a:r>
            <a:r>
              <a:rPr lang="sl-SI" dirty="0" smtClean="0"/>
              <a:t> like a“</a:t>
            </a:r>
            <a:r>
              <a:rPr lang="sl-SI" dirty="0" err="1" smtClean="0"/>
              <a:t>gift</a:t>
            </a:r>
            <a:r>
              <a:rPr lang="sl-SI" dirty="0" smtClean="0"/>
              <a:t>”- </a:t>
            </a:r>
            <a:r>
              <a:rPr lang="sl-SI" dirty="0" err="1" smtClean="0"/>
              <a:t>everyone</a:t>
            </a:r>
            <a:r>
              <a:rPr lang="sl-SI" dirty="0" smtClean="0"/>
              <a:t> </a:t>
            </a:r>
            <a:r>
              <a:rPr lang="sl-SI" dirty="0" err="1" smtClean="0"/>
              <a:t>wants</a:t>
            </a:r>
            <a:r>
              <a:rPr lang="sl-SI" dirty="0" smtClean="0"/>
              <a:t> to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heard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err="1" smtClean="0"/>
              <a:t>Exercise</a:t>
            </a:r>
            <a:r>
              <a:rPr lang="sl-SI" dirty="0" smtClean="0"/>
              <a:t>: </a:t>
            </a:r>
            <a:r>
              <a:rPr lang="sl-SI" dirty="0" smtClean="0"/>
              <a:t>listen to </a:t>
            </a:r>
            <a:r>
              <a:rPr lang="sl-SI" dirty="0" err="1" smtClean="0"/>
              <a:t>your</a:t>
            </a:r>
            <a:r>
              <a:rPr lang="sl-SI" dirty="0" smtClean="0"/>
              <a:t> partner (1min)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89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>
                <a:solidFill>
                  <a:srgbClr val="FF0000"/>
                </a:solidFill>
              </a:rPr>
              <a:t>Active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Listening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Skills</a:t>
            </a:r>
            <a:r>
              <a:rPr lang="en-US" dirty="0"/>
              <a:t/>
            </a:r>
            <a:br>
              <a:rPr lang="en-US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Get the Story</a:t>
            </a:r>
          </a:p>
          <a:p>
            <a:pPr marL="0" indent="0">
              <a:buNone/>
            </a:pPr>
            <a:r>
              <a:rPr lang="en-US" dirty="0"/>
              <a:t>• Probe / Clarify Meanings</a:t>
            </a:r>
          </a:p>
          <a:p>
            <a:pPr marL="0" indent="0">
              <a:buNone/>
            </a:pPr>
            <a:r>
              <a:rPr lang="en-US" dirty="0"/>
              <a:t>• Listen for Emotions</a:t>
            </a:r>
          </a:p>
          <a:p>
            <a:pPr marL="0" indent="0">
              <a:buNone/>
            </a:pPr>
            <a:r>
              <a:rPr lang="en-US" dirty="0"/>
              <a:t>• Summarize</a:t>
            </a:r>
          </a:p>
          <a:p>
            <a:pPr marL="0" indent="0">
              <a:buNone/>
            </a:pPr>
            <a:r>
              <a:rPr lang="en-US" dirty="0"/>
              <a:t>• Value Silence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061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slovni izid">
  <a:themeElements>
    <a:clrScheme name="Poslovni izi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oslovni izi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988</TotalTime>
  <Words>828</Words>
  <Application>Microsoft Office PowerPoint</Application>
  <PresentationFormat>Diaprojekcija na zaslonu (4:3)</PresentationFormat>
  <Paragraphs>123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8" baseType="lpstr">
      <vt:lpstr>Poslovni izid</vt:lpstr>
      <vt:lpstr>Ethics and Mediation in school</vt:lpstr>
      <vt:lpstr> Conflict?</vt:lpstr>
      <vt:lpstr>Definition of a conflict</vt:lpstr>
      <vt:lpstr>How to deal with conflicts?</vt:lpstr>
      <vt:lpstr>CONFLICT RESOLUTION STYLES</vt:lpstr>
      <vt:lpstr>MEDIATION</vt:lpstr>
      <vt:lpstr>THE MEDIATOR’S ROLE </vt:lpstr>
      <vt:lpstr>    Listening is Important and Powerful</vt:lpstr>
      <vt:lpstr> Active Listening Skills </vt:lpstr>
      <vt:lpstr>Get the Story   </vt:lpstr>
      <vt:lpstr>Clarify Meanings Probe  </vt:lpstr>
      <vt:lpstr>                                                                                                       Listen for (and Respond to) Emotions</vt:lpstr>
      <vt:lpstr>Summarize </vt:lpstr>
      <vt:lpstr>Value Silence </vt:lpstr>
      <vt:lpstr>PEER Mediation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Katja</dc:creator>
  <cp:lastModifiedBy>JANJA</cp:lastModifiedBy>
  <cp:revision>41</cp:revision>
  <dcterms:created xsi:type="dcterms:W3CDTF">2017-03-15T18:24:30Z</dcterms:created>
  <dcterms:modified xsi:type="dcterms:W3CDTF">2017-03-25T05:21:46Z</dcterms:modified>
</cp:coreProperties>
</file>